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4" r:id="rId4"/>
    <p:sldId id="280" r:id="rId5"/>
    <p:sldId id="286" r:id="rId6"/>
    <p:sldId id="281" r:id="rId7"/>
    <p:sldId id="282" r:id="rId8"/>
    <p:sldId id="289" r:id="rId9"/>
    <p:sldId id="290" r:id="rId10"/>
    <p:sldId id="278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FB907"/>
    <a:srgbClr val="C7C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50000" autoAdjust="0"/>
  </p:normalViewPr>
  <p:slideViewPr>
    <p:cSldViewPr snapToGrid="0" snapToObjects="1">
      <p:cViewPr varScale="1">
        <p:scale>
          <a:sx n="129" d="100"/>
          <a:sy n="129" d="100"/>
        </p:scale>
        <p:origin x="12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7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9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6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6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DD59F-0801-2C49-865B-23EB9645493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45DE-FE73-EE43-8377-876B31CCD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Composite Beam Bending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ASEN 2001 Lab 3</a:t>
            </a:r>
            <a:br>
              <a:rPr lang="en-US" dirty="0"/>
            </a:br>
            <a:r>
              <a:rPr lang="en-US" dirty="0"/>
              <a:t>Session 3</a:t>
            </a:r>
          </a:p>
          <a:p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71387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lnSpc>
                <a:spcPct val="130000"/>
              </a:lnSpc>
            </a:pPr>
            <a:r>
              <a:rPr lang="en-US" dirty="0"/>
              <a:t>Some common questions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" y="1866900"/>
            <a:ext cx="553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 system in which geometry/loading is defined?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8800" y="2686090"/>
            <a:ext cx="4975083" cy="2292309"/>
            <a:chOff x="1693966" y="1412157"/>
            <a:chExt cx="4977226" cy="2152128"/>
          </a:xfrm>
        </p:grpSpPr>
        <p:pic>
          <p:nvPicPr>
            <p:cNvPr id="21" name="Picture 20"/>
            <p:cNvPicPr/>
            <p:nvPr/>
          </p:nvPicPr>
          <p:blipFill rotWithShape="1">
            <a:blip r:embed="rId2" cstate="print"/>
            <a:srcRect t="6627" b="55841"/>
            <a:stretch/>
          </p:blipFill>
          <p:spPr bwMode="auto">
            <a:xfrm>
              <a:off x="1693966" y="1619663"/>
              <a:ext cx="4977226" cy="1944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4532630" y="3035187"/>
              <a:ext cx="1007429" cy="28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= 36</a:t>
              </a:r>
              <a:r>
                <a:rPr lang="en-US" sz="1400" baseline="30000" dirty="0"/>
                <a:t>”</a:t>
              </a:r>
              <a:endParaRPr lang="en-US" sz="1400" dirty="0"/>
            </a:p>
          </p:txBody>
        </p:sp>
        <p:pic>
          <p:nvPicPr>
            <p:cNvPr id="23" name="Picture 22" descr="Screen Shot 2013-11-03 at 11.57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15"/>
            <a:stretch/>
          </p:blipFill>
          <p:spPr>
            <a:xfrm>
              <a:off x="3782894" y="1412157"/>
              <a:ext cx="2044842" cy="501591"/>
            </a:xfrm>
            <a:prstGeom prst="rect">
              <a:avLst/>
            </a:prstGeom>
          </p:spPr>
        </p:pic>
      </p:grpSp>
      <p:cxnSp>
        <p:nvCxnSpPr>
          <p:cNvPr id="24" name="Straight Connector 23"/>
          <p:cNvCxnSpPr/>
          <p:nvPr/>
        </p:nvCxnSpPr>
        <p:spPr>
          <a:xfrm flipV="1">
            <a:off x="1334642" y="4241800"/>
            <a:ext cx="1205358" cy="11342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0000" y="3719620"/>
            <a:ext cx="385725" cy="71416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15100" y="3676758"/>
            <a:ext cx="385725" cy="71416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7212" y="5426045"/>
            <a:ext cx="954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 = -L/2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6891295" y="4241800"/>
            <a:ext cx="1109705" cy="1134234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36270" y="5349845"/>
            <a:ext cx="1004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 = +L/2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473379" y="3729038"/>
            <a:ext cx="403421" cy="71416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628142" y="4433781"/>
            <a:ext cx="0" cy="942253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03112" y="5360189"/>
            <a:ext cx="66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26059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lnSpc>
                <a:spcPct val="130000"/>
              </a:lnSpc>
            </a:pPr>
            <a:r>
              <a:rPr lang="en-US" dirty="0"/>
              <a:t>Some common questions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0" y="1562100"/>
            <a:ext cx="191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direction?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19060" y="1810079"/>
            <a:ext cx="4610100" cy="2139910"/>
            <a:chOff x="1693966" y="1412157"/>
            <a:chExt cx="4977226" cy="2152128"/>
          </a:xfrm>
        </p:grpSpPr>
        <p:pic>
          <p:nvPicPr>
            <p:cNvPr id="21" name="Picture 20"/>
            <p:cNvPicPr/>
            <p:nvPr/>
          </p:nvPicPr>
          <p:blipFill rotWithShape="1">
            <a:blip r:embed="rId2" cstate="print"/>
            <a:srcRect t="6627" b="55841"/>
            <a:stretch/>
          </p:blipFill>
          <p:spPr bwMode="auto">
            <a:xfrm>
              <a:off x="1693966" y="1619663"/>
              <a:ext cx="4977226" cy="1944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4532630" y="3035187"/>
              <a:ext cx="1007429" cy="28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= 36</a:t>
              </a:r>
              <a:r>
                <a:rPr lang="en-US" sz="1400" baseline="30000" dirty="0"/>
                <a:t>”</a:t>
              </a:r>
              <a:endParaRPr lang="en-US" sz="1400" dirty="0"/>
            </a:p>
          </p:txBody>
        </p:sp>
        <p:pic>
          <p:nvPicPr>
            <p:cNvPr id="23" name="Picture 22" descr="Screen Shot 2013-11-03 at 11.57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15"/>
            <a:stretch/>
          </p:blipFill>
          <p:spPr>
            <a:xfrm>
              <a:off x="3782894" y="1412157"/>
              <a:ext cx="2044842" cy="50159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914400" y="4152900"/>
            <a:ext cx="7361695" cy="94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direction does not matter </a:t>
            </a:r>
            <a:r>
              <a:rPr lang="en-US" dirty="0"/>
              <a:t>as cross section is symmetric with</a:t>
            </a:r>
          </a:p>
          <a:p>
            <a:r>
              <a:rPr lang="en-US" dirty="0"/>
              <a:t>respect to neutral axis. In the </a:t>
            </a:r>
            <a:r>
              <a:rPr lang="en-US" dirty="0" err="1"/>
              <a:t>wiffle</a:t>
            </a:r>
            <a:r>
              <a:rPr lang="en-US" dirty="0"/>
              <a:t> tree test, we apply load downward for convenience in order to hang weights. </a:t>
            </a:r>
          </a:p>
        </p:txBody>
      </p:sp>
      <p:pic>
        <p:nvPicPr>
          <p:cNvPr id="15" name="Picture 14"/>
          <p:cNvPicPr/>
          <p:nvPr/>
        </p:nvPicPr>
        <p:blipFill rotWithShape="1">
          <a:blip r:embed="rId4" cstate="print"/>
          <a:srcRect t="7332" r="70089"/>
          <a:stretch/>
        </p:blipFill>
        <p:spPr bwMode="auto">
          <a:xfrm>
            <a:off x="3917197" y="5101154"/>
            <a:ext cx="1914876" cy="2914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 bwMode="auto">
          <a:xfrm>
            <a:off x="3810000" y="5978258"/>
            <a:ext cx="927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ysDash"/>
            <a:round/>
            <a:headEnd type="none" w="med" len="lg"/>
            <a:tailEnd type="none" w="med" len="lg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627335" y="5771634"/>
            <a:ext cx="1173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Neutral axis</a:t>
            </a:r>
          </a:p>
        </p:txBody>
      </p:sp>
    </p:spTree>
    <p:extLst>
      <p:ext uri="{BB962C8B-B14F-4D97-AF65-F5344CB8AC3E}">
        <p14:creationId xmlns:p14="http://schemas.microsoft.com/office/powerpoint/2010/main" val="63742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Boeing 787 – Bending Test</a:t>
            </a:r>
          </a:p>
        </p:txBody>
      </p:sp>
      <p:pic>
        <p:nvPicPr>
          <p:cNvPr id="5" name="Content Placeholder 4" descr="index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8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650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7407" r="25000" b="10494"/>
          <a:stretch/>
        </p:blipFill>
        <p:spPr bwMode="auto">
          <a:xfrm>
            <a:off x="1160084" y="1914706"/>
            <a:ext cx="7099300" cy="392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Lab 3 – </a:t>
            </a:r>
            <a:r>
              <a:rPr lang="en-US" dirty="0" err="1"/>
              <a:t>Wiffle</a:t>
            </a:r>
            <a:r>
              <a:rPr lang="en-US" dirty="0"/>
              <a:t> tree test setup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6183" y="1301667"/>
            <a:ext cx="7481684" cy="5327024"/>
            <a:chOff x="356183" y="1301667"/>
            <a:chExt cx="7481684" cy="5327024"/>
          </a:xfrm>
        </p:grpSpPr>
        <p:grpSp>
          <p:nvGrpSpPr>
            <p:cNvPr id="7" name="Group 6"/>
            <p:cNvGrpSpPr/>
            <p:nvPr/>
          </p:nvGrpSpPr>
          <p:grpSpPr>
            <a:xfrm>
              <a:off x="4797081" y="1306852"/>
              <a:ext cx="828711" cy="1187026"/>
              <a:chOff x="4797081" y="1595452"/>
              <a:chExt cx="828711" cy="1187026"/>
            </a:xfrm>
          </p:grpSpPr>
          <p:cxnSp>
            <p:nvCxnSpPr>
              <p:cNvPr id="5" name="Straight Connector 4"/>
              <p:cNvCxnSpPr>
                <a:cxnSpLocks/>
              </p:cNvCxnSpPr>
              <p:nvPr/>
            </p:nvCxnSpPr>
            <p:spPr>
              <a:xfrm flipV="1">
                <a:off x="4797081" y="1944760"/>
                <a:ext cx="411543" cy="837718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4993212" y="1595452"/>
                <a:ext cx="632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wing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76466" y="5577809"/>
              <a:ext cx="1914242" cy="1050882"/>
              <a:chOff x="3284205" y="3015543"/>
              <a:chExt cx="1914242" cy="1050882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4078139" y="3015543"/>
                <a:ext cx="326681" cy="772191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284205" y="3697093"/>
                <a:ext cx="1914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bucket for weights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031192" y="2806700"/>
              <a:ext cx="5794275" cy="1697014"/>
            </a:xfrm>
            <a:prstGeom prst="rect">
              <a:avLst/>
            </a:prstGeom>
            <a:noFill/>
            <a:ln w="19050" cmpd="sng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79822" y="4584814"/>
              <a:ext cx="1758045" cy="2043877"/>
              <a:chOff x="3851284" y="3282340"/>
              <a:chExt cx="1758045" cy="2043877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4007162" y="3282340"/>
                <a:ext cx="593789" cy="1765186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851284" y="4956885"/>
                <a:ext cx="1758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entire </a:t>
                </a:r>
                <a:r>
                  <a:rPr lang="en-US" dirty="0" err="1"/>
                  <a:t>wiffle</a:t>
                </a:r>
                <a:r>
                  <a:rPr lang="en-US" dirty="0"/>
                  <a:t> tree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804452" y="1301667"/>
              <a:ext cx="1870519" cy="904821"/>
              <a:chOff x="4457033" y="1633552"/>
              <a:chExt cx="1870519" cy="904821"/>
            </a:xfrm>
          </p:grpSpPr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 flipV="1">
                <a:off x="4457033" y="1907905"/>
                <a:ext cx="834887" cy="630468"/>
              </a:xfrm>
              <a:prstGeom prst="line">
                <a:avLst/>
              </a:prstGeom>
              <a:ln w="12700" cmpd="sng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993212" y="1633552"/>
                <a:ext cx="1334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metal straps</a:t>
                </a:r>
              </a:p>
            </p:txBody>
          </p:sp>
        </p:grpSp>
        <p:cxnSp>
          <p:nvCxnSpPr>
            <p:cNvPr id="20" name="Straight Connector 19"/>
            <p:cNvCxnSpPr>
              <a:cxnSpLocks/>
              <a:endCxn id="22" idx="2"/>
            </p:cNvCxnSpPr>
            <p:nvPr/>
          </p:nvCxnSpPr>
          <p:spPr>
            <a:xfrm flipV="1">
              <a:off x="3855285" y="1676184"/>
              <a:ext cx="525638" cy="1512912"/>
            </a:xfrm>
            <a:prstGeom prst="line">
              <a:avLst/>
            </a:prstGeom>
            <a:ln w="127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089400" y="1306852"/>
              <a:ext cx="58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bars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1067912" y="2644493"/>
              <a:ext cx="1359399" cy="673394"/>
            </a:xfrm>
            <a:prstGeom prst="line">
              <a:avLst/>
            </a:prstGeom>
            <a:ln w="127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6183" y="2347311"/>
              <a:ext cx="75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clamp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334EEA-562D-5C44-B215-342CD4F098C4}"/>
              </a:ext>
            </a:extLst>
          </p:cNvPr>
          <p:cNvSpPr txBox="1"/>
          <p:nvPr/>
        </p:nvSpPr>
        <p:spPr>
          <a:xfrm>
            <a:off x="981765" y="5960562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sliding hooks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79F7AB-410A-394D-9436-5A85F8F293FF}"/>
              </a:ext>
            </a:extLst>
          </p:cNvPr>
          <p:cNvCxnSpPr>
            <a:cxnSpLocks/>
          </p:cNvCxnSpPr>
          <p:nvPr/>
        </p:nvCxnSpPr>
        <p:spPr>
          <a:xfrm flipV="1">
            <a:off x="1742168" y="3909465"/>
            <a:ext cx="1518946" cy="2097348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2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To do list – Nov 26</a:t>
            </a:r>
            <a:r>
              <a:rPr lang="en-US" baseline="30000" dirty="0"/>
              <a:t>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1257300"/>
            <a:ext cx="6093528" cy="2454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400" dirty="0"/>
              <a:t>Finish designing the optimal wing plan form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sz="2400" dirty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 marL="457200" indent="-457200">
              <a:lnSpc>
                <a:spcPct val="130000"/>
              </a:lnSpc>
              <a:buFont typeface="+mj-lt"/>
              <a:buAutoNum type="arabicPeriod" startAt="2"/>
            </a:pPr>
            <a:r>
              <a:rPr lang="en-US" sz="2400" dirty="0"/>
              <a:t>Design </a:t>
            </a:r>
            <a:r>
              <a:rPr lang="en-US" sz="2400" dirty="0" err="1"/>
              <a:t>wiffle</a:t>
            </a:r>
            <a:r>
              <a:rPr lang="en-US" sz="2400" dirty="0"/>
              <a:t> tree strap locations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29945" y="1816098"/>
            <a:ext cx="3119956" cy="1384301"/>
            <a:chOff x="2429944" y="1850022"/>
            <a:chExt cx="3420511" cy="1680578"/>
          </a:xfrm>
        </p:grpSpPr>
        <p:pic>
          <p:nvPicPr>
            <p:cNvPr id="8" name="Picture 7"/>
            <p:cNvPicPr/>
            <p:nvPr/>
          </p:nvPicPr>
          <p:blipFill rotWithShape="1">
            <a:blip r:embed="rId2" cstate="print"/>
            <a:srcRect l="53441" r="24553"/>
            <a:stretch/>
          </p:blipFill>
          <p:spPr bwMode="auto">
            <a:xfrm rot="16200000">
              <a:off x="3448050" y="1128194"/>
              <a:ext cx="1384300" cy="3420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36381" y="1850022"/>
              <a:ext cx="662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width</a:t>
              </a:r>
            </a:p>
          </p:txBody>
        </p:sp>
      </p:grpSp>
      <p:pic>
        <p:nvPicPr>
          <p:cNvPr id="6" name="Picture 5"/>
          <p:cNvPicPr/>
          <p:nvPr/>
        </p:nvPicPr>
        <p:blipFill rotWithShape="1">
          <a:blip r:embed="rId3" cstate="print"/>
          <a:srcRect t="9302"/>
          <a:stretch/>
        </p:blipFill>
        <p:spPr bwMode="auto">
          <a:xfrm>
            <a:off x="1974852" y="3797300"/>
            <a:ext cx="372744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92089" y="4984750"/>
            <a:ext cx="1875711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0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7407" r="25000" b="10494"/>
          <a:stretch/>
        </p:blipFill>
        <p:spPr bwMode="auto">
          <a:xfrm>
            <a:off x="5088650" y="3796506"/>
            <a:ext cx="3623550" cy="2408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Wiffle</a:t>
            </a:r>
            <a:r>
              <a:rPr lang="en-US" dirty="0"/>
              <a:t> tree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74800"/>
            <a:ext cx="39243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Objective: </a:t>
            </a:r>
          </a:p>
          <a:p>
            <a:endParaRPr lang="en-US" dirty="0"/>
          </a:p>
          <a:p>
            <a:r>
              <a:rPr lang="en-US" dirty="0"/>
              <a:t>Simulate the aerodynamic loading by concentrated loads. 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l="11522" r="-262" b="56186"/>
          <a:stretch/>
        </p:blipFill>
        <p:spPr bwMode="auto">
          <a:xfrm>
            <a:off x="4889500" y="1130300"/>
            <a:ext cx="38608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44889" y="1196975"/>
            <a:ext cx="1875711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14200" y="3363724"/>
            <a:ext cx="107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Wiffle</a:t>
            </a:r>
            <a:r>
              <a:rPr lang="en-US" sz="1600" dirty="0"/>
              <a:t> tree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5245" y="1365052"/>
            <a:ext cx="1948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Aerodynamic loading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089" y="3698101"/>
            <a:ext cx="3924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How?</a:t>
            </a: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Find the loop and hook locations such that </a:t>
            </a:r>
            <a:r>
              <a:rPr lang="en-US" dirty="0">
                <a:solidFill>
                  <a:srgbClr val="FF0000"/>
                </a:solidFill>
              </a:rPr>
              <a:t>shear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bending</a:t>
            </a:r>
            <a:r>
              <a:rPr lang="en-US" dirty="0"/>
              <a:t> diagrams of </a:t>
            </a:r>
            <a:r>
              <a:rPr lang="en-US" dirty="0" err="1"/>
              <a:t>wiffle</a:t>
            </a:r>
            <a:r>
              <a:rPr lang="en-US" dirty="0"/>
              <a:t> tree loading is as close as possible to those of aerodynamic loading. </a:t>
            </a:r>
          </a:p>
        </p:txBody>
      </p:sp>
    </p:spTree>
    <p:extLst>
      <p:ext uri="{BB962C8B-B14F-4D97-AF65-F5344CB8AC3E}">
        <p14:creationId xmlns:p14="http://schemas.microsoft.com/office/powerpoint/2010/main" val="140421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Wiffle</a:t>
            </a:r>
            <a:r>
              <a:rPr lang="en-US" dirty="0"/>
              <a:t> tree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828800"/>
            <a:ext cx="39243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Objective: </a:t>
            </a:r>
          </a:p>
          <a:p>
            <a:endParaRPr lang="en-US" dirty="0"/>
          </a:p>
          <a:p>
            <a:r>
              <a:rPr lang="en-US" dirty="0"/>
              <a:t>Simulate the aerodynamic loading by concentrated loads.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273389" y="1651000"/>
            <a:ext cx="4476911" cy="4648200"/>
            <a:chOff x="3866989" y="1524000"/>
            <a:chExt cx="4476911" cy="4648200"/>
          </a:xfrm>
        </p:grpSpPr>
        <p:pic>
          <p:nvPicPr>
            <p:cNvPr id="6" name="Picture 5"/>
            <p:cNvPicPr/>
            <p:nvPr/>
          </p:nvPicPr>
          <p:blipFill rotWithShape="1">
            <a:blip r:embed="rId2" cstate="print"/>
            <a:srcRect l="11522" r="-262" b="398"/>
            <a:stretch/>
          </p:blipFill>
          <p:spPr bwMode="auto">
            <a:xfrm>
              <a:off x="4483100" y="1524000"/>
              <a:ext cx="3860800" cy="464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866989" y="3575050"/>
              <a:ext cx="1875711" cy="27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38489" y="1577975"/>
              <a:ext cx="1875711" cy="27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14200" y="4076700"/>
            <a:ext cx="107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Wiffle</a:t>
            </a:r>
            <a:r>
              <a:rPr lang="en-US" sz="1600" dirty="0"/>
              <a:t> tree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5245" y="1898452"/>
            <a:ext cx="1948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Aerodynamic loading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089" y="3533001"/>
            <a:ext cx="3924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How?</a:t>
            </a: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Find the loop locations such that </a:t>
            </a:r>
            <a:r>
              <a:rPr lang="en-US" dirty="0">
                <a:solidFill>
                  <a:srgbClr val="FF0000"/>
                </a:solidFill>
              </a:rPr>
              <a:t>shear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bending</a:t>
            </a:r>
            <a:r>
              <a:rPr lang="en-US" dirty="0"/>
              <a:t> diagrams of </a:t>
            </a:r>
            <a:r>
              <a:rPr lang="en-US" dirty="0" err="1"/>
              <a:t>wiffle</a:t>
            </a:r>
            <a:r>
              <a:rPr lang="en-US" dirty="0"/>
              <a:t> tree loading is as close as possible to those of aerodynamic loading. </a:t>
            </a:r>
          </a:p>
        </p:txBody>
      </p:sp>
    </p:spTree>
    <p:extLst>
      <p:ext uri="{BB962C8B-B14F-4D97-AF65-F5344CB8AC3E}">
        <p14:creationId xmlns:p14="http://schemas.microsoft.com/office/powerpoint/2010/main" val="67425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 cstate="print"/>
          <a:srcRect l="11522" t="51978" r="-262" b="398"/>
          <a:stretch/>
        </p:blipFill>
        <p:spPr bwMode="auto">
          <a:xfrm>
            <a:off x="1874239" y="1241822"/>
            <a:ext cx="4798300" cy="271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Schematic of </a:t>
            </a:r>
            <a:r>
              <a:rPr lang="en-US" dirty="0" err="1"/>
              <a:t>wiffle</a:t>
            </a:r>
            <a:r>
              <a:rPr lang="en-US" dirty="0"/>
              <a:t>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44889" y="1235075"/>
            <a:ext cx="1875711" cy="273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63924" y="1270397"/>
            <a:ext cx="107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Wiffle</a:t>
            </a:r>
            <a:r>
              <a:rPr lang="en-US" sz="1600" dirty="0"/>
              <a:t> tree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0500" y="2997200"/>
            <a:ext cx="578839" cy="0"/>
          </a:xfrm>
          <a:prstGeom prst="line">
            <a:avLst/>
          </a:prstGeom>
          <a:ln w="127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5085" y="2997200"/>
            <a:ext cx="317482" cy="0"/>
          </a:xfrm>
          <a:prstGeom prst="line">
            <a:avLst/>
          </a:prstGeom>
          <a:ln w="127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8300" y="3001436"/>
            <a:ext cx="26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37200" y="2995950"/>
            <a:ext cx="26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151661" y="1460500"/>
            <a:ext cx="845539" cy="0"/>
          </a:xfrm>
          <a:prstGeom prst="line">
            <a:avLst/>
          </a:prstGeom>
          <a:ln w="127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25700" y="1150938"/>
            <a:ext cx="26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33350" y="4238709"/>
            <a:ext cx="5691350" cy="2371556"/>
            <a:chOff x="1404144" y="3792121"/>
            <a:chExt cx="5237956" cy="2371556"/>
          </a:xfrm>
        </p:grpSpPr>
        <p:grpSp>
          <p:nvGrpSpPr>
            <p:cNvPr id="21" name="Group 20"/>
            <p:cNvGrpSpPr/>
            <p:nvPr/>
          </p:nvGrpSpPr>
          <p:grpSpPr>
            <a:xfrm>
              <a:off x="1404144" y="3975100"/>
              <a:ext cx="5237956" cy="1790700"/>
              <a:chOff x="1391444" y="3200400"/>
              <a:chExt cx="5237956" cy="1790700"/>
            </a:xfrm>
          </p:grpSpPr>
          <p:cxnSp>
            <p:nvCxnSpPr>
              <p:cNvPr id="26" name="Curved Connector 25"/>
              <p:cNvCxnSpPr/>
              <p:nvPr/>
            </p:nvCxnSpPr>
            <p:spPr>
              <a:xfrm rot="10800000" flipV="1">
                <a:off x="2054226" y="3486149"/>
                <a:ext cx="4054475" cy="1348821"/>
              </a:xfrm>
              <a:prstGeom prst="curvedConnector3">
                <a:avLst/>
              </a:prstGeom>
              <a:ln w="38100" cmpd="sng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3"/>
              <p:cNvCxnSpPr>
                <a:cxnSpLocks noChangeShapeType="1"/>
              </p:cNvCxnSpPr>
              <p:nvPr/>
            </p:nvCxnSpPr>
            <p:spPr bwMode="auto">
              <a:xfrm>
                <a:off x="2054225" y="4140200"/>
                <a:ext cx="437197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8" name="Straight Arrow Connector 12"/>
              <p:cNvCxnSpPr>
                <a:cxnSpLocks noChangeShapeType="1"/>
              </p:cNvCxnSpPr>
              <p:nvPr/>
            </p:nvCxnSpPr>
            <p:spPr bwMode="auto">
              <a:xfrm flipV="1">
                <a:off x="2054225" y="3200400"/>
                <a:ext cx="0" cy="17907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pic>
            <p:nvPicPr>
              <p:cNvPr id="29" name="Picture 21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1444" y="3355975"/>
                <a:ext cx="401638" cy="20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1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000" y="4052887"/>
                <a:ext cx="152400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2054225" y="4834970"/>
                <a:ext cx="2698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2340253" y="480060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3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2818186" y="472440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4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3307090" y="459740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5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3772323" y="4140200"/>
                <a:ext cx="64830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4420629" y="371475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7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4898561" y="358140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8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5368992" y="3524250"/>
                <a:ext cx="46523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9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5834225" y="3479800"/>
                <a:ext cx="2744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22" name="Straight Connector 21"/>
            <p:cNvCxnSpPr/>
            <p:nvPr/>
          </p:nvCxnSpPr>
          <p:spPr>
            <a:xfrm flipH="1" flipV="1">
              <a:off x="3772323" y="4130675"/>
              <a:ext cx="764519" cy="35877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40073" y="3792121"/>
              <a:ext cx="1072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</a:rPr>
                <a:t>Wiffle</a:t>
              </a:r>
              <a:r>
                <a:rPr lang="en-US" sz="1600" dirty="0">
                  <a:solidFill>
                    <a:srgbClr val="FF0000"/>
                  </a:solidFill>
                </a:rPr>
                <a:t> tree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 flipV="1">
              <a:off x="3971886" y="5146486"/>
              <a:ext cx="332529" cy="847914"/>
            </a:xfrm>
            <a:prstGeom prst="line">
              <a:avLst/>
            </a:prstGeom>
            <a:ln w="127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62822" y="5825123"/>
              <a:ext cx="19489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Aerodynamic 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96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/>
          <p:nvPr/>
        </p:nvPicPr>
        <p:blipFill rotWithShape="1">
          <a:blip r:embed="rId2" cstate="print"/>
          <a:srcRect t="6626" b="64083"/>
          <a:stretch/>
        </p:blipFill>
        <p:spPr bwMode="auto">
          <a:xfrm>
            <a:off x="123129" y="1548816"/>
            <a:ext cx="6432360" cy="199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" name="Group 81"/>
          <p:cNvGrpSpPr/>
          <p:nvPr/>
        </p:nvGrpSpPr>
        <p:grpSpPr>
          <a:xfrm>
            <a:off x="1226300" y="1231521"/>
            <a:ext cx="2603500" cy="2138157"/>
            <a:chOff x="1226300" y="1231521"/>
            <a:chExt cx="2603500" cy="213815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829800" y="1536152"/>
              <a:ext cx="0" cy="1833525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627532" y="1536152"/>
              <a:ext cx="0" cy="1833525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916330" y="1536152"/>
              <a:ext cx="0" cy="1833525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228666" y="1536152"/>
              <a:ext cx="0" cy="1833526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226300" y="1536152"/>
              <a:ext cx="0" cy="1833525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226300" y="1612352"/>
              <a:ext cx="260350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30983" y="1248398"/>
              <a:ext cx="454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L/8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053314" y="1231521"/>
              <a:ext cx="454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L/8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92848" y="1235698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L/8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09961" y="1239438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L/8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58069" y="1539892"/>
            <a:ext cx="2231160" cy="2248885"/>
            <a:chOff x="1558069" y="1539892"/>
            <a:chExt cx="2231160" cy="2248885"/>
          </a:xfrm>
        </p:grpSpPr>
        <p:grpSp>
          <p:nvGrpSpPr>
            <p:cNvPr id="6" name="Group 5"/>
            <p:cNvGrpSpPr/>
            <p:nvPr/>
          </p:nvGrpSpPr>
          <p:grpSpPr>
            <a:xfrm>
              <a:off x="1558069" y="1548816"/>
              <a:ext cx="389850" cy="2227261"/>
              <a:chOff x="1558069" y="1548816"/>
              <a:chExt cx="389850" cy="222726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1734300" y="1867135"/>
                <a:ext cx="0" cy="190894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1558069" y="154881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0000FF"/>
                    </a:solidFill>
                  </a:rPr>
                  <a:t>1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63116" y="1548852"/>
              <a:ext cx="389850" cy="2239925"/>
              <a:chOff x="2263116" y="1548852"/>
              <a:chExt cx="389850" cy="223992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V="1">
                <a:off x="2458041" y="1879835"/>
                <a:ext cx="0" cy="190894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2263116" y="1548852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0000FF"/>
                    </a:solidFill>
                  </a:rPr>
                  <a:t>2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723095" y="1539892"/>
              <a:ext cx="389850" cy="2236185"/>
              <a:chOff x="2723095" y="1539892"/>
              <a:chExt cx="389850" cy="2236185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2899242" y="1867135"/>
                <a:ext cx="0" cy="190894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2723095" y="1539892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0000FF"/>
                    </a:solidFill>
                  </a:rPr>
                  <a:t>3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399379" y="1547866"/>
              <a:ext cx="389850" cy="2228211"/>
              <a:chOff x="3399379" y="1547866"/>
              <a:chExt cx="389850" cy="2228211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flipV="1">
                <a:off x="3597742" y="1867135"/>
                <a:ext cx="0" cy="190894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399379" y="1547866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0000FF"/>
                    </a:solidFill>
                  </a:rPr>
                  <a:t>4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262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30000"/>
              </a:lnSpc>
            </a:pPr>
            <a:r>
              <a:rPr lang="en-US" sz="4000" dirty="0" err="1"/>
              <a:t>Wiffle</a:t>
            </a:r>
            <a:r>
              <a:rPr lang="en-US" sz="4000" dirty="0"/>
              <a:t> design – Centroid approach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32572" y="2720007"/>
            <a:ext cx="1859983" cy="1081470"/>
            <a:chOff x="1732572" y="2720007"/>
            <a:chExt cx="1859983" cy="1081470"/>
          </a:xfrm>
        </p:grpSpPr>
        <p:cxnSp>
          <p:nvCxnSpPr>
            <p:cNvPr id="51" name="Straight Connector 50"/>
            <p:cNvCxnSpPr/>
            <p:nvPr/>
          </p:nvCxnSpPr>
          <p:spPr>
            <a:xfrm flipH="1" flipV="1">
              <a:off x="1732572" y="2720007"/>
              <a:ext cx="0" cy="106877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2458041" y="2720007"/>
              <a:ext cx="0" cy="106877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2899242" y="2732707"/>
              <a:ext cx="0" cy="106877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3592555" y="2732707"/>
              <a:ext cx="0" cy="106877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719872" y="3750677"/>
            <a:ext cx="1894812" cy="914400"/>
            <a:chOff x="1719872" y="3750677"/>
            <a:chExt cx="1894812" cy="914400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1719872" y="3750677"/>
              <a:ext cx="738169" cy="0"/>
            </a:xfrm>
            <a:prstGeom prst="line">
              <a:avLst/>
            </a:prstGeom>
            <a:ln w="762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876515" y="3767610"/>
              <a:ext cx="738169" cy="0"/>
            </a:xfrm>
            <a:prstGeom prst="line">
              <a:avLst/>
            </a:prstGeom>
            <a:ln w="762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280400" y="3788777"/>
              <a:ext cx="0" cy="87630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436100" y="3788777"/>
              <a:ext cx="0" cy="87630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54057" y="4648143"/>
            <a:ext cx="2504572" cy="1864662"/>
            <a:chOff x="2254057" y="4648143"/>
            <a:chExt cx="2504572" cy="1864662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2254057" y="4665077"/>
              <a:ext cx="1194743" cy="0"/>
            </a:xfrm>
            <a:prstGeom prst="line">
              <a:avLst/>
            </a:prstGeom>
            <a:ln w="762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3013071" y="5554077"/>
              <a:ext cx="1745558" cy="0"/>
            </a:xfrm>
            <a:prstGeom prst="line">
              <a:avLst/>
            </a:prstGeom>
            <a:ln w="762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3032204" y="4648143"/>
              <a:ext cx="0" cy="905934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829800" y="5566777"/>
              <a:ext cx="0" cy="584200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75301" y="6051140"/>
              <a:ext cx="325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92280" y="3498342"/>
            <a:ext cx="6434120" cy="3014463"/>
            <a:chOff x="1592280" y="3498342"/>
            <a:chExt cx="6434120" cy="3014463"/>
          </a:xfrm>
        </p:grpSpPr>
        <p:cxnSp>
          <p:nvCxnSpPr>
            <p:cNvPr id="45" name="Straight Connector 44"/>
            <p:cNvCxnSpPr/>
            <p:nvPr/>
          </p:nvCxnSpPr>
          <p:spPr>
            <a:xfrm flipH="1">
              <a:off x="6367655" y="4811381"/>
              <a:ext cx="1103395" cy="0"/>
            </a:xfrm>
            <a:prstGeom prst="line">
              <a:avLst/>
            </a:prstGeom>
            <a:ln w="762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6367654" y="4289696"/>
              <a:ext cx="1" cy="534385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7166249" y="4849482"/>
              <a:ext cx="15964" cy="764172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7471047" y="4289696"/>
              <a:ext cx="1" cy="534385"/>
            </a:xfrm>
            <a:prstGeom prst="line">
              <a:avLst/>
            </a:prstGeom>
            <a:ln w="57150" cmpd="sng">
              <a:solidFill>
                <a:srgbClr val="FFB907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238" y="4218658"/>
              <a:ext cx="212237" cy="192024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378" y="4194669"/>
              <a:ext cx="222343" cy="192024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743" y="5651754"/>
              <a:ext cx="760940" cy="201168"/>
            </a:xfrm>
            <a:prstGeom prst="rect">
              <a:avLst/>
            </a:prstGeom>
          </p:spPr>
        </p:pic>
        <p:cxnSp>
          <p:nvCxnSpPr>
            <p:cNvPr id="56" name="Straight Connector 55"/>
            <p:cNvCxnSpPr/>
            <p:nvPr/>
          </p:nvCxnSpPr>
          <p:spPr>
            <a:xfrm flipV="1">
              <a:off x="6367655" y="5033753"/>
              <a:ext cx="825598" cy="4236"/>
            </a:xfrm>
            <a:prstGeom prst="line">
              <a:avLst/>
            </a:prstGeom>
            <a:ln w="12700" cmpd="sng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168999" y="5033753"/>
              <a:ext cx="317482" cy="0"/>
            </a:xfrm>
            <a:prstGeom prst="line">
              <a:avLst/>
            </a:prstGeom>
            <a:ln w="12700" cmpd="sng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6388944" y="4601953"/>
              <a:ext cx="1082106" cy="4236"/>
            </a:xfrm>
            <a:prstGeom prst="line">
              <a:avLst/>
            </a:prstGeom>
            <a:ln w="12700" cmpd="sng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571" y="4357765"/>
              <a:ext cx="96819" cy="18288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133" y="5170565"/>
              <a:ext cx="163220" cy="192024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621" y="5145165"/>
              <a:ext cx="594758" cy="201168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743" y="6150977"/>
              <a:ext cx="647700" cy="254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5955896" y="4022147"/>
              <a:ext cx="2070504" cy="2490658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92280" y="3498342"/>
              <a:ext cx="1035252" cy="523805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2606178" y="3498342"/>
              <a:ext cx="3349718" cy="523805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623748" y="4027793"/>
              <a:ext cx="3349718" cy="24850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27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262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30000"/>
              </a:lnSpc>
            </a:pPr>
            <a:r>
              <a:rPr lang="en-US" sz="4000" dirty="0" err="1"/>
              <a:t>Wiffle</a:t>
            </a:r>
            <a:r>
              <a:rPr lang="en-US" sz="4000" dirty="0"/>
              <a:t> design – Strap locations</a:t>
            </a: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5213350"/>
            <a:ext cx="5981700" cy="622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383" y="4686300"/>
            <a:ext cx="280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 equilibrium of bar: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344177" y="1492063"/>
            <a:ext cx="3579595" cy="2565905"/>
            <a:chOff x="2009964" y="1342839"/>
            <a:chExt cx="3579595" cy="2565905"/>
          </a:xfrm>
        </p:grpSpPr>
        <p:grpSp>
          <p:nvGrpSpPr>
            <p:cNvPr id="5" name="Group 4"/>
            <p:cNvGrpSpPr/>
            <p:nvPr/>
          </p:nvGrpSpPr>
          <p:grpSpPr>
            <a:xfrm>
              <a:off x="2878780" y="1342839"/>
              <a:ext cx="2710779" cy="2565905"/>
              <a:chOff x="3168438" y="1616569"/>
              <a:chExt cx="1879141" cy="1633989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3522855" y="2233281"/>
                <a:ext cx="1103395" cy="0"/>
              </a:xfrm>
              <a:prstGeom prst="line">
                <a:avLst/>
              </a:prstGeom>
              <a:ln w="76200" cmpd="sng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3522854" y="1711596"/>
                <a:ext cx="1" cy="534385"/>
              </a:xfrm>
              <a:prstGeom prst="line">
                <a:avLst/>
              </a:prstGeom>
              <a:ln w="57150" cmpd="sng">
                <a:solidFill>
                  <a:srgbClr val="FFB907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4330253" y="2255208"/>
                <a:ext cx="15964" cy="764172"/>
              </a:xfrm>
              <a:prstGeom prst="line">
                <a:avLst/>
              </a:prstGeom>
              <a:ln w="57150" cmpd="sng">
                <a:solidFill>
                  <a:srgbClr val="FFB907"/>
                </a:solidFill>
                <a:prstDash val="solid"/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4626247" y="1711596"/>
                <a:ext cx="1" cy="534385"/>
              </a:xfrm>
              <a:prstGeom prst="line">
                <a:avLst/>
              </a:prstGeom>
              <a:ln w="57150" cmpd="sng">
                <a:solidFill>
                  <a:srgbClr val="FFB907"/>
                </a:solidFill>
                <a:prstDash val="solid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8438" y="1640558"/>
                <a:ext cx="212237" cy="192024"/>
              </a:xfrm>
              <a:prstGeom prst="rect">
                <a:avLst/>
              </a:prstGeom>
            </p:spPr>
          </p:pic>
          <p:pic>
            <p:nvPicPr>
              <p:cNvPr id="20" name="Picture 1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5578" y="1616569"/>
                <a:ext cx="222343" cy="192024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6943" y="3049390"/>
                <a:ext cx="760940" cy="201168"/>
              </a:xfrm>
              <a:prstGeom prst="rect">
                <a:avLst/>
              </a:prstGeom>
            </p:spPr>
          </p:pic>
          <p:cxnSp>
            <p:nvCxnSpPr>
              <p:cNvPr id="56" name="Straight Connector 55"/>
              <p:cNvCxnSpPr/>
              <p:nvPr/>
            </p:nvCxnSpPr>
            <p:spPr>
              <a:xfrm flipV="1">
                <a:off x="3522855" y="2455653"/>
                <a:ext cx="825598" cy="4236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324199" y="2455653"/>
                <a:ext cx="317482" cy="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3544144" y="2023853"/>
                <a:ext cx="1082106" cy="4236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771" y="1779665"/>
                <a:ext cx="96819" cy="182880"/>
              </a:xfrm>
              <a:prstGeom prst="rect">
                <a:avLst/>
              </a:prstGeom>
            </p:spPr>
          </p:pic>
          <p:pic>
            <p:nvPicPr>
              <p:cNvPr id="33" name="Picture 32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5333" y="2592465"/>
                <a:ext cx="163220" cy="192024"/>
              </a:xfrm>
              <a:prstGeom prst="rect">
                <a:avLst/>
              </a:prstGeom>
            </p:spPr>
          </p:pic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2821" y="2567065"/>
                <a:ext cx="594758" cy="20116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73320" y="1969710"/>
              <a:ext cx="33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09964" y="2782002"/>
              <a:ext cx="50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2485080" y="2352024"/>
              <a:ext cx="1095968" cy="5640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81383" y="5974834"/>
            <a:ext cx="781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In your calculations also account for the weight of bars, straps, and hooks.</a:t>
            </a:r>
          </a:p>
        </p:txBody>
      </p:sp>
    </p:spTree>
    <p:extLst>
      <p:ext uri="{BB962C8B-B14F-4D97-AF65-F5344CB8AC3E}">
        <p14:creationId xmlns:p14="http://schemas.microsoft.com/office/powerpoint/2010/main" val="65071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282</Words>
  <Application>Microsoft Macintosh PowerPoint</Application>
  <PresentationFormat>On-screen Show (4:3)</PresentationFormat>
  <Paragraphs>71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Composite Beam Bending</vt:lpstr>
      <vt:lpstr>Boeing 787 – Bending Test</vt:lpstr>
      <vt:lpstr>Lab 3 – Wiffle tree test setup</vt:lpstr>
      <vt:lpstr>To do list – Nov 26th</vt:lpstr>
      <vt:lpstr>Wiffle tree design</vt:lpstr>
      <vt:lpstr>Wiffle tree design</vt:lpstr>
      <vt:lpstr>Schematic of wiffle tree</vt:lpstr>
      <vt:lpstr>Wiffle design – Centroid approach</vt:lpstr>
      <vt:lpstr>Wiffle design – Strap locations</vt:lpstr>
      <vt:lpstr>Some common questions</vt:lpstr>
      <vt:lpstr>Some common questions</vt:lpstr>
    </vt:vector>
  </TitlesOfParts>
  <Company>CU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Wing Bending Test</dc:title>
  <dc:creator>Alireza Doostan</dc:creator>
  <cp:lastModifiedBy>Microsoft Office User</cp:lastModifiedBy>
  <cp:revision>149</cp:revision>
  <cp:lastPrinted>2015-11-02T16:57:26Z</cp:lastPrinted>
  <dcterms:created xsi:type="dcterms:W3CDTF">2012-11-05T06:30:27Z</dcterms:created>
  <dcterms:modified xsi:type="dcterms:W3CDTF">2018-11-25T23:19:46Z</dcterms:modified>
</cp:coreProperties>
</file>